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58" r:id="rId5"/>
    <p:sldId id="260" r:id="rId6"/>
    <p:sldId id="261" r:id="rId7"/>
    <p:sldId id="264"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7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6C1A8CC8-23F6-B94A-BB4E-51BFC2A84137}" type="datetimeFigureOut">
              <a:rPr lang="en-US" smtClean="0"/>
              <a:t>12/4/14</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3D8C8C71-C608-034C-927B-CF606323A4B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C1A8CC8-23F6-B94A-BB4E-51BFC2A84137}"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C8C71-C608-034C-927B-CF606323A4B1}"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C1A8CC8-23F6-B94A-BB4E-51BFC2A84137}"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C8C71-C608-034C-927B-CF606323A4B1}"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C1A8CC8-23F6-B94A-BB4E-51BFC2A84137}" type="datetimeFigureOut">
              <a:rPr lang="en-US" smtClean="0"/>
              <a:t>12/4/14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C8C71-C608-034C-927B-CF606323A4B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A8CC8-23F6-B94A-BB4E-51BFC2A84137}" type="datetimeFigureOut">
              <a:rPr lang="en-US" smtClean="0"/>
              <a:t>12/4/14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C8C71-C608-034C-927B-CF606323A4B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A8CC8-23F6-B94A-BB4E-51BFC2A84137}"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C8C71-C608-034C-927B-CF606323A4B1}"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A8CC8-23F6-B94A-BB4E-51BFC2A84137}"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C8C71-C608-034C-927B-CF606323A4B1}"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A8CC8-23F6-B94A-BB4E-51BFC2A84137}"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C8C71-C608-034C-927B-CF606323A4B1}"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A8CC8-23F6-B94A-BB4E-51BFC2A84137}"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C8C71-C608-034C-927B-CF606323A4B1}"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A8CC8-23F6-B94A-BB4E-51BFC2A84137}"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C8C71-C608-034C-927B-CF606323A4B1}"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C1A8CC8-23F6-B94A-BB4E-51BFC2A84137}"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C8C71-C608-034C-927B-CF606323A4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C1A8CC8-23F6-B94A-BB4E-51BFC2A84137}"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C8C71-C608-034C-927B-CF606323A4B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C1A8CC8-23F6-B94A-BB4E-51BFC2A84137}"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C8C71-C608-034C-927B-CF606323A4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6C1A8CC8-23F6-B94A-BB4E-51BFC2A84137}" type="datetimeFigureOut">
              <a:rPr lang="en-US" smtClean="0"/>
              <a:t>12/4/14</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3D8C8C71-C608-034C-927B-CF606323A4B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6C1A8CC8-23F6-B94A-BB4E-51BFC2A84137}"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C8C71-C608-034C-927B-CF606323A4B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A8CC8-23F6-B94A-BB4E-51BFC2A84137}"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C8C71-C608-034C-927B-CF606323A4B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A8CC8-23F6-B94A-BB4E-51BFC2A84137}"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C8C71-C608-034C-927B-CF606323A4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C1A8CC8-23F6-B94A-BB4E-51BFC2A84137}"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C8C71-C608-034C-927B-CF606323A4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C1A8CC8-23F6-B94A-BB4E-51BFC2A84137}" type="datetimeFigureOut">
              <a:rPr lang="en-US" smtClean="0"/>
              <a:t>12/4/14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C8C71-C608-034C-927B-CF606323A4B1}"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C1A8CC8-23F6-B94A-BB4E-51BFC2A84137}"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C8C71-C608-034C-927B-CF606323A4B1}"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6C1A8CC8-23F6-B94A-BB4E-51BFC2A84137}" type="datetimeFigureOut">
              <a:rPr lang="en-US" smtClean="0"/>
              <a:t>12/4/14</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3D8C8C71-C608-034C-927B-CF606323A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191" y="462985"/>
            <a:ext cx="5225705" cy="1353635"/>
          </a:xfrm>
        </p:spPr>
        <p:txBody>
          <a:bodyPr/>
          <a:lstStyle/>
          <a:p>
            <a:pPr algn="ctr">
              <a:lnSpc>
                <a:spcPct val="90000"/>
              </a:lnSpc>
            </a:pPr>
            <a:r>
              <a:rPr lang="en-US" sz="8800" b="1" i="1" spc="300" dirty="0" smtClean="0">
                <a:latin typeface="Apple Chancery"/>
                <a:cs typeface="Apple Chancery"/>
              </a:rPr>
              <a:t>Thy Voice</a:t>
            </a:r>
            <a:endParaRPr lang="en-US" sz="8800" b="1" i="1" spc="300" dirty="0">
              <a:latin typeface="Apple Chancery"/>
              <a:cs typeface="Apple Chancery"/>
            </a:endParaRPr>
          </a:p>
        </p:txBody>
      </p:sp>
      <p:sp>
        <p:nvSpPr>
          <p:cNvPr id="3" name="Subtitle 2"/>
          <p:cNvSpPr>
            <a:spLocks noGrp="1"/>
          </p:cNvSpPr>
          <p:nvPr>
            <p:ph type="subTitle" idx="1"/>
          </p:nvPr>
        </p:nvSpPr>
        <p:spPr>
          <a:xfrm>
            <a:off x="4233434" y="5030500"/>
            <a:ext cx="4910566" cy="1627986"/>
          </a:xfrm>
        </p:spPr>
        <p:txBody>
          <a:bodyPr>
            <a:normAutofit/>
          </a:bodyPr>
          <a:lstStyle/>
          <a:p>
            <a:pPr algn="ctr"/>
            <a:endParaRPr lang="en-US" dirty="0" smtClean="0"/>
          </a:p>
          <a:p>
            <a:pPr algn="ctr"/>
            <a:r>
              <a:rPr lang="en-US" sz="4800" dirty="0" smtClean="0">
                <a:latin typeface="Apple Chancery"/>
                <a:cs typeface="Apple Chancery"/>
              </a:rPr>
              <a:t>The Women’s</a:t>
            </a:r>
          </a:p>
          <a:p>
            <a:pPr algn="ctr"/>
            <a:r>
              <a:rPr lang="en-US" sz="4800" dirty="0" smtClean="0">
                <a:latin typeface="Apple Chancery"/>
                <a:cs typeface="Apple Chancery"/>
              </a:rPr>
              <a:t> </a:t>
            </a:r>
          </a:p>
          <a:p>
            <a:pPr algn="ctr"/>
            <a:r>
              <a:rPr lang="en-US" sz="4800" dirty="0" smtClean="0">
                <a:latin typeface="Apple Chancery"/>
                <a:cs typeface="Apple Chancery"/>
              </a:rPr>
              <a:t>Manifesto</a:t>
            </a:r>
            <a:r>
              <a:rPr lang="en-US" sz="4800" b="1" dirty="0" smtClean="0">
                <a:solidFill>
                  <a:srgbClr val="FF0000"/>
                </a:solidFill>
                <a:latin typeface="Apple Chancery"/>
                <a:cs typeface="Apple Chancery"/>
              </a:rPr>
              <a:t> </a:t>
            </a:r>
            <a:endParaRPr lang="en-US" sz="4800" b="1" dirty="0">
              <a:solidFill>
                <a:srgbClr val="FF0000"/>
              </a:solidFill>
              <a:latin typeface="Apple Chancery"/>
              <a:cs typeface="Apple Chancery"/>
            </a:endParaRPr>
          </a:p>
        </p:txBody>
      </p:sp>
      <p:sp>
        <p:nvSpPr>
          <p:cNvPr id="4" name="TextBox 3"/>
          <p:cNvSpPr txBox="1"/>
          <p:nvPr/>
        </p:nvSpPr>
        <p:spPr>
          <a:xfrm>
            <a:off x="2105763" y="2066270"/>
            <a:ext cx="5163081" cy="1446550"/>
          </a:xfrm>
          <a:prstGeom prst="rect">
            <a:avLst/>
          </a:prstGeom>
          <a:noFill/>
        </p:spPr>
        <p:txBody>
          <a:bodyPr wrap="square" rtlCol="0">
            <a:spAutoFit/>
          </a:bodyPr>
          <a:lstStyle/>
          <a:p>
            <a:r>
              <a:rPr lang="en-US" sz="8800" b="1" i="1" spc="300" dirty="0" smtClean="0">
                <a:latin typeface="Apple Chancery"/>
                <a:cs typeface="Apple Chancery"/>
              </a:rPr>
              <a:t> Will Be</a:t>
            </a:r>
            <a:endParaRPr lang="en-US" sz="8800" dirty="0"/>
          </a:p>
        </p:txBody>
      </p:sp>
      <p:sp>
        <p:nvSpPr>
          <p:cNvPr id="5" name="TextBox 4"/>
          <p:cNvSpPr txBox="1"/>
          <p:nvPr/>
        </p:nvSpPr>
        <p:spPr>
          <a:xfrm>
            <a:off x="4575632" y="3583950"/>
            <a:ext cx="4228131" cy="1446550"/>
          </a:xfrm>
          <a:prstGeom prst="rect">
            <a:avLst/>
          </a:prstGeom>
          <a:noFill/>
        </p:spPr>
        <p:txBody>
          <a:bodyPr wrap="square" rtlCol="0">
            <a:spAutoFit/>
          </a:bodyPr>
          <a:lstStyle/>
          <a:p>
            <a:r>
              <a:rPr lang="en-US" sz="8800" b="1" i="1" spc="300" dirty="0" smtClean="0">
                <a:latin typeface="Apple Chancery"/>
                <a:cs typeface="Apple Chancery"/>
              </a:rPr>
              <a:t>Heard...</a:t>
            </a:r>
            <a:endParaRPr lang="en-US" sz="8800" dirty="0"/>
          </a:p>
        </p:txBody>
      </p:sp>
      <p:pic>
        <p:nvPicPr>
          <p:cNvPr id="6" name="Picture 5"/>
          <p:cNvPicPr>
            <a:picLocks noChangeAspect="1"/>
          </p:cNvPicPr>
          <p:nvPr/>
        </p:nvPicPr>
        <p:blipFill rotWithShape="1">
          <a:blip r:embed="rId2"/>
          <a:srcRect t="14349" b="9271"/>
          <a:stretch/>
        </p:blipFill>
        <p:spPr>
          <a:xfrm>
            <a:off x="1177496" y="3583950"/>
            <a:ext cx="3055938" cy="3274050"/>
          </a:xfrm>
          <a:prstGeom prst="rect">
            <a:avLst/>
          </a:prstGeom>
        </p:spPr>
      </p:pic>
      <p:pic>
        <p:nvPicPr>
          <p:cNvPr id="10" name="Picture 9"/>
          <p:cNvPicPr>
            <a:picLocks noChangeAspect="1"/>
          </p:cNvPicPr>
          <p:nvPr/>
        </p:nvPicPr>
        <p:blipFill>
          <a:blip r:embed="rId3"/>
          <a:stretch>
            <a:fillRect/>
          </a:stretch>
        </p:blipFill>
        <p:spPr>
          <a:xfrm>
            <a:off x="6492875" y="-1"/>
            <a:ext cx="2651125" cy="2524125"/>
          </a:xfrm>
          <a:prstGeom prst="rect">
            <a:avLst/>
          </a:prstGeom>
        </p:spPr>
      </p:pic>
    </p:spTree>
    <p:extLst>
      <p:ext uri="{BB962C8B-B14F-4D97-AF65-F5344CB8AC3E}">
        <p14:creationId xmlns:p14="http://schemas.microsoft.com/office/powerpoint/2010/main" val="39454031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6" y="217488"/>
            <a:ext cx="7615238" cy="868362"/>
          </a:xfrm>
        </p:spPr>
        <p:txBody>
          <a:bodyPr/>
          <a:lstStyle/>
          <a:p>
            <a:pPr algn="l"/>
            <a:r>
              <a:rPr lang="en-US" sz="3600" i="1" dirty="0" smtClean="0">
                <a:latin typeface="Apple Chancery"/>
                <a:cs typeface="Apple Chancery"/>
              </a:rPr>
              <a:t>The Women’s Struggle for Equality…</a:t>
            </a:r>
            <a:endParaRPr lang="en-US" sz="3600" i="1" dirty="0">
              <a:latin typeface="Apple Chancery"/>
              <a:cs typeface="Apple Chancery"/>
            </a:endParaRPr>
          </a:p>
        </p:txBody>
      </p:sp>
      <p:sp>
        <p:nvSpPr>
          <p:cNvPr id="3" name="Content Placeholder 2"/>
          <p:cNvSpPr>
            <a:spLocks noGrp="1"/>
          </p:cNvSpPr>
          <p:nvPr>
            <p:ph idx="1"/>
          </p:nvPr>
        </p:nvSpPr>
        <p:spPr>
          <a:xfrm>
            <a:off x="612776" y="1203325"/>
            <a:ext cx="7927975" cy="5480050"/>
          </a:xfrm>
        </p:spPr>
        <p:txBody>
          <a:bodyPr>
            <a:normAutofit lnSpcReduction="10000"/>
          </a:bodyPr>
          <a:lstStyle/>
          <a:p>
            <a:pPr marL="0" indent="0">
              <a:buNone/>
            </a:pPr>
            <a:r>
              <a:rPr lang="en-US" sz="2200" dirty="0" smtClean="0">
                <a:latin typeface="American Typewriter"/>
                <a:cs typeface="American Typewriter"/>
              </a:rPr>
              <a:t>Here we have hidden, behind masked doors, with no place to proclaim. But we are tired of staying concealed. We will hide no more. We will earn our rights and freedoms. We are women, we are people, and thy voice will be heard</a:t>
            </a:r>
            <a:r>
              <a:rPr lang="en-US" sz="2200" dirty="0">
                <a:latin typeface="American Typewriter"/>
                <a:cs typeface="American Typewriter"/>
              </a:rPr>
              <a:t>!</a:t>
            </a:r>
            <a:r>
              <a:rPr lang="en-US" sz="2200" dirty="0" smtClean="0">
                <a:latin typeface="American Typewriter"/>
                <a:cs typeface="American Typewriter"/>
              </a:rPr>
              <a:t> No more oppression will be tolerated. We must reach equality for our gender, for our society could not exist without women bearing the lives of humanity. We must educate ourselves and be taught that we are capable of being worthy and valuable to the workforce. We deserve equal treatment, for we all work just as hard. We are not just child-bearers and housewives; we are capable of thought and reason within ourselves. We are not puppets for their pleasure; we are not slaves who can be controlled. We do not need men to tell us how to think. We will no longer stand for this injustice! </a:t>
            </a:r>
          </a:p>
          <a:p>
            <a:pPr marL="0" indent="0">
              <a:buNone/>
            </a:pPr>
            <a:r>
              <a:rPr lang="en-US" sz="2200" u="sng" dirty="0" smtClean="0">
                <a:latin typeface="American Typewriter"/>
                <a:cs typeface="American Typewriter"/>
              </a:rPr>
              <a:t>We are </a:t>
            </a:r>
            <a:r>
              <a:rPr lang="en-US" sz="2200" u="sng" dirty="0">
                <a:latin typeface="American Typewriter"/>
                <a:cs typeface="American Typewriter"/>
              </a:rPr>
              <a:t>w</a:t>
            </a:r>
            <a:r>
              <a:rPr lang="en-US" sz="2200" u="sng" dirty="0" smtClean="0">
                <a:latin typeface="American Typewriter"/>
                <a:cs typeface="American Typewriter"/>
              </a:rPr>
              <a:t>omen</a:t>
            </a:r>
            <a:r>
              <a:rPr lang="en-US" sz="2200" u="sng" dirty="0" smtClean="0">
                <a:latin typeface="American Typewriter"/>
                <a:cs typeface="American Typewriter"/>
              </a:rPr>
              <a:t>, we are people, and thy voice will be heard!</a:t>
            </a:r>
          </a:p>
          <a:p>
            <a:pPr marL="0" indent="0">
              <a:buNone/>
            </a:pPr>
            <a:endParaRPr lang="en-US" sz="2000" dirty="0">
              <a:latin typeface="Baskerville"/>
              <a:cs typeface="Baskerville"/>
            </a:endParaRPr>
          </a:p>
        </p:txBody>
      </p:sp>
    </p:spTree>
    <p:extLst>
      <p:ext uri="{BB962C8B-B14F-4D97-AF65-F5344CB8AC3E}">
        <p14:creationId xmlns:p14="http://schemas.microsoft.com/office/powerpoint/2010/main" val="24307364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erican Typewriter"/>
                <a:cs typeface="American Typewriter"/>
              </a:rPr>
              <a:t>There are three things we must fight for! </a:t>
            </a:r>
            <a:endParaRPr lang="en-US" dirty="0">
              <a:latin typeface="American Typewriter"/>
              <a:cs typeface="American Typewriter"/>
            </a:endParaRPr>
          </a:p>
        </p:txBody>
      </p:sp>
      <p:sp>
        <p:nvSpPr>
          <p:cNvPr id="3" name="Text Placeholder 2"/>
          <p:cNvSpPr>
            <a:spLocks noGrp="1"/>
          </p:cNvSpPr>
          <p:nvPr>
            <p:ph type="body" idx="1"/>
          </p:nvPr>
        </p:nvSpPr>
        <p:spPr/>
        <p:txBody>
          <a:bodyPr>
            <a:noAutofit/>
          </a:bodyPr>
          <a:lstStyle/>
          <a:p>
            <a:r>
              <a:rPr lang="en-US" sz="3600" dirty="0" smtClean="0">
                <a:latin typeface="American Typewriter"/>
                <a:cs typeface="American Typewriter"/>
              </a:rPr>
              <a:t>I</a:t>
            </a:r>
            <a:r>
              <a:rPr lang="en-US" sz="3600" dirty="0" smtClean="0">
                <a:latin typeface="American Typewriter"/>
                <a:cs typeface="American Typewriter"/>
              </a:rPr>
              <a:t>: </a:t>
            </a:r>
            <a:r>
              <a:rPr lang="en-US" sz="3600" dirty="0" smtClean="0">
                <a:latin typeface="American Typewriter"/>
                <a:cs typeface="American Typewriter"/>
              </a:rPr>
              <a:t>Education</a:t>
            </a:r>
          </a:p>
          <a:p>
            <a:r>
              <a:rPr lang="en-US" sz="3600" dirty="0" smtClean="0">
                <a:latin typeface="American Typewriter"/>
                <a:cs typeface="American Typewriter"/>
              </a:rPr>
              <a:t>II</a:t>
            </a:r>
            <a:r>
              <a:rPr lang="en-US" sz="3600" dirty="0" smtClean="0">
                <a:latin typeface="American Typewriter"/>
                <a:cs typeface="American Typewriter"/>
              </a:rPr>
              <a:t>: </a:t>
            </a:r>
            <a:r>
              <a:rPr lang="en-US" sz="3600" dirty="0" smtClean="0">
                <a:latin typeface="American Typewriter"/>
                <a:cs typeface="American Typewriter"/>
              </a:rPr>
              <a:t>Our Rights</a:t>
            </a:r>
          </a:p>
          <a:p>
            <a:r>
              <a:rPr lang="en-US" sz="3600" dirty="0" smtClean="0">
                <a:latin typeface="American Typewriter"/>
                <a:cs typeface="American Typewriter"/>
              </a:rPr>
              <a:t>III</a:t>
            </a:r>
            <a:r>
              <a:rPr lang="en-US" sz="3600" dirty="0" smtClean="0">
                <a:latin typeface="American Typewriter"/>
                <a:cs typeface="American Typewriter"/>
              </a:rPr>
              <a:t>: </a:t>
            </a:r>
            <a:r>
              <a:rPr lang="en-US" sz="3600" dirty="0" smtClean="0">
                <a:latin typeface="American Typewriter"/>
                <a:cs typeface="American Typewriter"/>
              </a:rPr>
              <a:t>Our Freedoms</a:t>
            </a:r>
            <a:endParaRPr lang="en-US" sz="3600" dirty="0">
              <a:latin typeface="American Typewriter"/>
              <a:cs typeface="American Typewriter"/>
            </a:endParaRPr>
          </a:p>
        </p:txBody>
      </p:sp>
    </p:spTree>
    <p:extLst>
      <p:ext uri="{BB962C8B-B14F-4D97-AF65-F5344CB8AC3E}">
        <p14:creationId xmlns:p14="http://schemas.microsoft.com/office/powerpoint/2010/main" val="7256764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451"/>
            <a:ext cx="7313613" cy="868362"/>
          </a:xfrm>
        </p:spPr>
        <p:txBody>
          <a:bodyPr/>
          <a:lstStyle/>
          <a:p>
            <a:pPr algn="l"/>
            <a:r>
              <a:rPr lang="en-US" dirty="0">
                <a:latin typeface="American Typewriter"/>
                <a:cs typeface="American Typewriter"/>
              </a:rPr>
              <a:t>I</a:t>
            </a:r>
            <a:r>
              <a:rPr lang="en-US" dirty="0" smtClean="0">
                <a:latin typeface="American Typewriter"/>
                <a:cs typeface="American Typewriter"/>
              </a:rPr>
              <a:t>: </a:t>
            </a:r>
            <a:r>
              <a:rPr lang="en-US" dirty="0" smtClean="0">
                <a:latin typeface="American Typewriter"/>
                <a:cs typeface="American Typewriter"/>
              </a:rPr>
              <a:t>Education</a:t>
            </a:r>
            <a:endParaRPr lang="en-US" dirty="0">
              <a:latin typeface="American Typewriter"/>
              <a:cs typeface="American Typewriter"/>
            </a:endParaRPr>
          </a:p>
        </p:txBody>
      </p:sp>
      <p:sp>
        <p:nvSpPr>
          <p:cNvPr id="3" name="Content Placeholder 2"/>
          <p:cNvSpPr>
            <a:spLocks noGrp="1"/>
          </p:cNvSpPr>
          <p:nvPr>
            <p:ph idx="1"/>
          </p:nvPr>
        </p:nvSpPr>
        <p:spPr>
          <a:xfrm>
            <a:off x="914400" y="742950"/>
            <a:ext cx="7313613" cy="5359400"/>
          </a:xfrm>
        </p:spPr>
        <p:txBody>
          <a:bodyPr>
            <a:noAutofit/>
          </a:bodyPr>
          <a:lstStyle/>
          <a:p>
            <a:pPr marL="0" indent="0">
              <a:buNone/>
            </a:pPr>
            <a:r>
              <a:rPr lang="en-US" sz="1900" dirty="0" smtClean="0">
                <a:latin typeface="American Typewriter"/>
                <a:cs typeface="American Typewriter"/>
              </a:rPr>
              <a:t>We must be educated, for which there is no space for reason without it. Men have the right to speak their minds and learn of what they choose. This should not be a right only given to the white man! We are capable of logic and thought. Women have proven themselves enough to be equal members in society. As in the words of the great feminist Mary Wollstonecraft, </a:t>
            </a:r>
            <a:r>
              <a:rPr lang="en-US" sz="1900" b="1" dirty="0" smtClean="0">
                <a:latin typeface="American Typewriter"/>
                <a:cs typeface="American Typewriter"/>
              </a:rPr>
              <a:t>“</a:t>
            </a:r>
            <a:r>
              <a:rPr lang="en-US" sz="1900" b="1" dirty="0">
                <a:latin typeface="American Typewriter"/>
                <a:cs typeface="American Typewriter"/>
              </a:rPr>
              <a:t>Men and women must be educated, in a great degree, by the opinions and manners of the society they live in</a:t>
            </a:r>
            <a:r>
              <a:rPr lang="en-US" sz="1900" b="1" dirty="0" smtClean="0">
                <a:latin typeface="American Typewriter"/>
                <a:cs typeface="American Typewriter"/>
              </a:rPr>
              <a:t>.”</a:t>
            </a:r>
            <a:r>
              <a:rPr lang="en-US" sz="1900" dirty="0" smtClean="0">
                <a:latin typeface="American Typewriter"/>
                <a:cs typeface="American Typewriter"/>
              </a:rPr>
              <a:t> If men are the only ones to receive education, then we will never be equals. They will always feel they are more knowledgeable, which gives them to power to rule over our gender. Education will provide us with the accurate tools to create change and gain equality. We must value our minds and the power it creates within our beings. We have worked so hard and for what? Callousness? No! We cannot accept that this is the only life we deserve! Education will lead us to a life without questions we cannot answer. We will not be held back any longer from the potential we are capable of reaching! Let us set forth a fight for education for all women because we obligate the right to learn! </a:t>
            </a:r>
            <a:endParaRPr lang="en-US" sz="1900" dirty="0">
              <a:latin typeface="American Typewriter"/>
              <a:cs typeface="American Typewriter"/>
            </a:endParaRPr>
          </a:p>
        </p:txBody>
      </p:sp>
    </p:spTree>
    <p:extLst>
      <p:ext uri="{BB962C8B-B14F-4D97-AF65-F5344CB8AC3E}">
        <p14:creationId xmlns:p14="http://schemas.microsoft.com/office/powerpoint/2010/main" val="8847633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558"/>
            <a:ext cx="7313613" cy="868362"/>
          </a:xfrm>
        </p:spPr>
        <p:txBody>
          <a:bodyPr/>
          <a:lstStyle/>
          <a:p>
            <a:pPr algn="l"/>
            <a:r>
              <a:rPr lang="en-US" dirty="0" smtClean="0">
                <a:latin typeface="American Typewriter"/>
                <a:cs typeface="American Typewriter"/>
              </a:rPr>
              <a:t>II</a:t>
            </a:r>
            <a:r>
              <a:rPr lang="en-US" dirty="0" smtClean="0">
                <a:latin typeface="American Typewriter"/>
                <a:cs typeface="American Typewriter"/>
              </a:rPr>
              <a:t>: </a:t>
            </a:r>
            <a:r>
              <a:rPr lang="en-US" dirty="0" smtClean="0">
                <a:latin typeface="American Typewriter"/>
                <a:cs typeface="American Typewriter"/>
              </a:rPr>
              <a:t>Our Rights</a:t>
            </a:r>
            <a:endParaRPr lang="en-US" dirty="0">
              <a:latin typeface="American Typewriter"/>
              <a:cs typeface="American Typewriter"/>
            </a:endParaRPr>
          </a:p>
        </p:txBody>
      </p:sp>
      <p:sp>
        <p:nvSpPr>
          <p:cNvPr id="3" name="Content Placeholder 2"/>
          <p:cNvSpPr>
            <a:spLocks noGrp="1"/>
          </p:cNvSpPr>
          <p:nvPr>
            <p:ph idx="1"/>
          </p:nvPr>
        </p:nvSpPr>
        <p:spPr>
          <a:xfrm>
            <a:off x="914400" y="721360"/>
            <a:ext cx="7313613" cy="5892800"/>
          </a:xfrm>
        </p:spPr>
        <p:txBody>
          <a:bodyPr>
            <a:normAutofit/>
          </a:bodyPr>
          <a:lstStyle/>
          <a:p>
            <a:pPr marL="0" indent="0">
              <a:buNone/>
            </a:pPr>
            <a:r>
              <a:rPr lang="en-US" sz="1900" dirty="0" smtClean="0">
                <a:latin typeface="American Typewriter"/>
                <a:cs typeface="American Typewriter"/>
              </a:rPr>
              <a:t>We as humans should be given natural rights. Society has taken those away from us! This is a new age and it is time for women to be equal partners in government. We must stand up for the right to vote, for it is the basis of all decision- making in democracy. We must fight for the right of fair treatment and equal opportunities for women in the workforce. No longer will we tolerate being kept in our homes to work only as slaves to our families. We require the resources to learn and spread the word of our mistreatment. We deserve the right to fair wages so we can be providers for our families and earn our own livelihood. Consider how we could improve the workforce and economy with all of the women who are able to work. Marriage should not be a suppressing contract of our sex! We must fight for love and equality. </a:t>
            </a:r>
            <a:r>
              <a:rPr lang="en-US" sz="1900" b="1" dirty="0" smtClean="0">
                <a:latin typeface="American Typewriter"/>
                <a:cs typeface="American Typewriter"/>
              </a:rPr>
              <a:t>No longer will we stand for being controlled by the man!</a:t>
            </a:r>
            <a:r>
              <a:rPr lang="en-US" sz="1900" dirty="0" smtClean="0">
                <a:latin typeface="American Typewriter"/>
                <a:cs typeface="American Typewriter"/>
              </a:rPr>
              <a:t> We have desires that deserve to be heard and practiced. We must always uphold our moral values, but never to the extent to be forced to obey commands. We obligate the right to command ourselves, as long as we are just!   </a:t>
            </a:r>
            <a:endParaRPr lang="en-US" sz="1900" dirty="0">
              <a:latin typeface="American Typewriter"/>
              <a:cs typeface="American Typewriter"/>
            </a:endParaRPr>
          </a:p>
        </p:txBody>
      </p:sp>
    </p:spTree>
    <p:extLst>
      <p:ext uri="{BB962C8B-B14F-4D97-AF65-F5344CB8AC3E}">
        <p14:creationId xmlns:p14="http://schemas.microsoft.com/office/powerpoint/2010/main" val="25504864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pPr algn="l"/>
            <a:r>
              <a:rPr lang="en-US" dirty="0" smtClean="0">
                <a:latin typeface="American Typewriter"/>
                <a:cs typeface="American Typewriter"/>
              </a:rPr>
              <a:t>III</a:t>
            </a:r>
            <a:r>
              <a:rPr lang="en-US" dirty="0" smtClean="0">
                <a:latin typeface="American Typewriter"/>
                <a:cs typeface="American Typewriter"/>
              </a:rPr>
              <a:t>: </a:t>
            </a:r>
            <a:r>
              <a:rPr lang="en-US" dirty="0" smtClean="0">
                <a:latin typeface="American Typewriter"/>
                <a:cs typeface="American Typewriter"/>
              </a:rPr>
              <a:t>Our Freedoms</a:t>
            </a:r>
            <a:endParaRPr lang="en-US" dirty="0">
              <a:latin typeface="American Typewriter"/>
              <a:cs typeface="American Typewriter"/>
            </a:endParaRPr>
          </a:p>
        </p:txBody>
      </p:sp>
      <p:sp>
        <p:nvSpPr>
          <p:cNvPr id="3" name="Content Placeholder 2"/>
          <p:cNvSpPr>
            <a:spLocks noGrp="1"/>
          </p:cNvSpPr>
          <p:nvPr>
            <p:ph idx="1"/>
          </p:nvPr>
        </p:nvSpPr>
        <p:spPr>
          <a:xfrm>
            <a:off x="914400" y="1143794"/>
            <a:ext cx="7313613" cy="4853781"/>
          </a:xfrm>
        </p:spPr>
        <p:txBody>
          <a:bodyPr>
            <a:noAutofit/>
          </a:bodyPr>
          <a:lstStyle/>
          <a:p>
            <a:pPr marL="0" indent="0">
              <a:buNone/>
            </a:pPr>
            <a:r>
              <a:rPr lang="en-US" sz="2000" dirty="0" smtClean="0">
                <a:latin typeface="American Typewriter"/>
                <a:cs typeface="American Typewriter"/>
              </a:rPr>
              <a:t>We are provided rights by our Constitution, which have been stolen from us. We must understand our freedoms and use them to create change for future generations. The freedom of speech is the means we must use to declare our rights. </a:t>
            </a:r>
            <a:r>
              <a:rPr lang="en-US" sz="2000" b="1" dirty="0" smtClean="0">
                <a:latin typeface="American Typewriter"/>
                <a:cs typeface="American Typewriter"/>
              </a:rPr>
              <a:t>We have a choice to make, and if we do not speak out against this discrimination, then no change is possible</a:t>
            </a:r>
            <a:r>
              <a:rPr lang="en-US" sz="2000" dirty="0" smtClean="0">
                <a:latin typeface="American Typewriter"/>
                <a:cs typeface="American Typewriter"/>
              </a:rPr>
              <a:t>. The freedom of the press provides us with an opportunity. We must put our motions into writing </a:t>
            </a:r>
            <a:r>
              <a:rPr lang="en-US" sz="2000" dirty="0" smtClean="0">
                <a:latin typeface="American Typewriter"/>
                <a:cs typeface="American Typewriter"/>
              </a:rPr>
              <a:t>and </a:t>
            </a:r>
            <a:r>
              <a:rPr lang="en-US" sz="2000" dirty="0" smtClean="0">
                <a:latin typeface="American Typewriter"/>
                <a:cs typeface="American Typewriter"/>
              </a:rPr>
              <a:t>spread our cause </a:t>
            </a:r>
            <a:r>
              <a:rPr lang="en-US" sz="2000" dirty="0" smtClean="0">
                <a:latin typeface="American Typewriter"/>
                <a:cs typeface="American Typewriter"/>
              </a:rPr>
              <a:t>to establish </a:t>
            </a:r>
            <a:r>
              <a:rPr lang="en-US" sz="2000" dirty="0" smtClean="0">
                <a:latin typeface="American Typewriter"/>
                <a:cs typeface="American Typewriter"/>
              </a:rPr>
              <a:t>action. We must fight the stereotypes of women! For we are not weak! We will no longer be submissive. We will no longer be quiet. Our freedoms must be valued to the fullest extent of the law. We must change policies so they can provide equal opportunity and permanent freedom. Let us take action and fight until we reach our goals. We will never give up! </a:t>
            </a:r>
          </a:p>
        </p:txBody>
      </p:sp>
    </p:spTree>
    <p:extLst>
      <p:ext uri="{BB962C8B-B14F-4D97-AF65-F5344CB8AC3E}">
        <p14:creationId xmlns:p14="http://schemas.microsoft.com/office/powerpoint/2010/main" val="22470583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6972" y="3931920"/>
            <a:ext cx="5538788" cy="2808059"/>
          </a:xfrm>
        </p:spPr>
        <p:txBody>
          <a:bodyPr/>
          <a:lstStyle/>
          <a:p>
            <a:pPr algn="ctr"/>
            <a:r>
              <a:rPr lang="en-US" sz="3200" b="0" dirty="0" smtClean="0">
                <a:latin typeface="American Typewriter"/>
                <a:cs typeface="American Typewriter"/>
              </a:rPr>
              <a:t>This is the year we will create change! Support us </a:t>
            </a:r>
            <a:r>
              <a:rPr lang="en-US" sz="3200" b="0" dirty="0">
                <a:latin typeface="American Typewriter"/>
                <a:cs typeface="American Typewriter"/>
              </a:rPr>
              <a:t>a</a:t>
            </a:r>
            <a:r>
              <a:rPr lang="en-US" sz="3200" b="0" dirty="0" smtClean="0">
                <a:latin typeface="American Typewriter"/>
                <a:cs typeface="American Typewriter"/>
              </a:rPr>
              <a:t>nd never stop fighting for what we deserve</a:t>
            </a:r>
            <a:r>
              <a:rPr lang="en-US" sz="3200" b="0" dirty="0">
                <a:latin typeface="American Typewriter"/>
                <a:cs typeface="American Typewriter"/>
              </a:rPr>
              <a:t>!</a:t>
            </a:r>
            <a:r>
              <a:rPr lang="en-US" sz="3200" b="0" dirty="0" smtClean="0">
                <a:latin typeface="American Typewriter"/>
                <a:cs typeface="American Typewriter"/>
              </a:rPr>
              <a:t> We can revolutionize history!!</a:t>
            </a:r>
            <a:endParaRPr lang="en-US" sz="3200" b="0" dirty="0">
              <a:latin typeface="American Typewriter"/>
              <a:cs typeface="American Typewriter"/>
            </a:endParaRPr>
          </a:p>
        </p:txBody>
      </p:sp>
      <p:pic>
        <p:nvPicPr>
          <p:cNvPr id="5" name="Picture Placeholder 4"/>
          <p:cNvPicPr>
            <a:picLocks noGrp="1" noChangeAspect="1"/>
          </p:cNvPicPr>
          <p:nvPr>
            <p:ph type="pic" sz="quarter" idx="15"/>
          </p:nvPr>
        </p:nvPicPr>
        <p:blipFill rotWithShape="1">
          <a:blip r:embed="rId2"/>
          <a:srcRect l="7907" r="6843"/>
          <a:stretch/>
        </p:blipFill>
        <p:spPr/>
      </p:pic>
      <p:sp>
        <p:nvSpPr>
          <p:cNvPr id="4" name="Text Placeholder 3"/>
          <p:cNvSpPr>
            <a:spLocks noGrp="1"/>
          </p:cNvSpPr>
          <p:nvPr>
            <p:ph type="body" sz="half" idx="2"/>
          </p:nvPr>
        </p:nvSpPr>
        <p:spPr>
          <a:xfrm>
            <a:off x="3158605" y="6977156"/>
            <a:ext cx="5532958" cy="865093"/>
          </a:xfrm>
        </p:spPr>
        <p:txBody>
          <a:bodyPr/>
          <a:lstStyle/>
          <a:p>
            <a:endParaRPr lang="en-US" dirty="0"/>
          </a:p>
        </p:txBody>
      </p:sp>
      <p:sp>
        <p:nvSpPr>
          <p:cNvPr id="3" name="TextBox 2"/>
          <p:cNvSpPr txBox="1"/>
          <p:nvPr/>
        </p:nvSpPr>
        <p:spPr>
          <a:xfrm>
            <a:off x="6380480" y="579120"/>
            <a:ext cx="2418080" cy="1107996"/>
          </a:xfrm>
          <a:prstGeom prst="rect">
            <a:avLst/>
          </a:prstGeom>
          <a:noFill/>
        </p:spPr>
        <p:txBody>
          <a:bodyPr wrap="square" rtlCol="0">
            <a:spAutoFit/>
          </a:bodyPr>
          <a:lstStyle/>
          <a:p>
            <a:pPr algn="ctr"/>
            <a:r>
              <a:rPr lang="en-US" sz="6600" dirty="0" smtClean="0">
                <a:latin typeface="American Typewriter"/>
                <a:cs typeface="American Typewriter"/>
              </a:rPr>
              <a:t>1848</a:t>
            </a:r>
            <a:endParaRPr lang="en-US" sz="6600" dirty="0">
              <a:latin typeface="American Typewriter"/>
              <a:cs typeface="American Typewriter"/>
            </a:endParaRPr>
          </a:p>
        </p:txBody>
      </p:sp>
    </p:spTree>
    <p:extLst>
      <p:ext uri="{BB962C8B-B14F-4D97-AF65-F5344CB8AC3E}">
        <p14:creationId xmlns:p14="http://schemas.microsoft.com/office/powerpoint/2010/main" val="41192650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1925" y="873125"/>
            <a:ext cx="7397750" cy="4832092"/>
          </a:xfrm>
          <a:prstGeom prst="rect">
            <a:avLst/>
          </a:prstGeom>
          <a:noFill/>
        </p:spPr>
        <p:txBody>
          <a:bodyPr wrap="square" rtlCol="0">
            <a:spAutoFit/>
          </a:bodyPr>
          <a:lstStyle/>
          <a:p>
            <a:pPr algn="ctr"/>
            <a:r>
              <a:rPr lang="en-US" sz="7700" dirty="0" smtClean="0">
                <a:latin typeface="Baskerville SemiBold"/>
                <a:cs typeface="Baskerville SemiBold"/>
              </a:rPr>
              <a:t>We are </a:t>
            </a:r>
            <a:r>
              <a:rPr lang="en-US" sz="7700" dirty="0">
                <a:latin typeface="Baskerville SemiBold"/>
                <a:cs typeface="Baskerville SemiBold"/>
              </a:rPr>
              <a:t>W</a:t>
            </a:r>
            <a:r>
              <a:rPr lang="en-US" sz="7700" dirty="0" smtClean="0">
                <a:latin typeface="Baskerville SemiBold"/>
                <a:cs typeface="Baskerville SemiBold"/>
              </a:rPr>
              <a:t>omen</a:t>
            </a:r>
            <a:r>
              <a:rPr lang="en-US" sz="7700" dirty="0" smtClean="0">
                <a:latin typeface="Baskerville SemiBold"/>
                <a:cs typeface="Baskerville SemiBold"/>
              </a:rPr>
              <a:t>,  </a:t>
            </a:r>
            <a:r>
              <a:rPr lang="en-US" sz="7700" dirty="0" smtClean="0">
                <a:latin typeface="Baskerville SemiBold"/>
                <a:cs typeface="Baskerville SemiBold"/>
              </a:rPr>
              <a:t>We </a:t>
            </a:r>
            <a:r>
              <a:rPr lang="en-US" sz="7700" dirty="0" smtClean="0">
                <a:latin typeface="Baskerville SemiBold"/>
                <a:cs typeface="Baskerville SemiBold"/>
              </a:rPr>
              <a:t>are </a:t>
            </a:r>
            <a:r>
              <a:rPr lang="en-US" sz="7700" dirty="0">
                <a:latin typeface="Baskerville SemiBold"/>
                <a:cs typeface="Baskerville SemiBold"/>
              </a:rPr>
              <a:t>P</a:t>
            </a:r>
            <a:r>
              <a:rPr lang="en-US" sz="7700" dirty="0" smtClean="0">
                <a:latin typeface="Baskerville SemiBold"/>
                <a:cs typeface="Baskerville SemiBold"/>
              </a:rPr>
              <a:t>eople</a:t>
            </a:r>
            <a:r>
              <a:rPr lang="en-US" sz="7700" dirty="0" smtClean="0">
                <a:latin typeface="Baskerville SemiBold"/>
                <a:cs typeface="Baskerville SemiBold"/>
              </a:rPr>
              <a:t>,  and </a:t>
            </a:r>
            <a:r>
              <a:rPr lang="en-US" sz="7700" dirty="0">
                <a:latin typeface="Baskerville SemiBold"/>
                <a:cs typeface="Baskerville SemiBold"/>
              </a:rPr>
              <a:t>T</a:t>
            </a:r>
            <a:r>
              <a:rPr lang="en-US" sz="7700" dirty="0" smtClean="0">
                <a:latin typeface="Baskerville SemiBold"/>
                <a:cs typeface="Baskerville SemiBold"/>
              </a:rPr>
              <a:t>hy </a:t>
            </a:r>
            <a:r>
              <a:rPr lang="en-US" sz="7700" dirty="0">
                <a:latin typeface="Baskerville SemiBold"/>
                <a:cs typeface="Baskerville SemiBold"/>
              </a:rPr>
              <a:t>V</a:t>
            </a:r>
            <a:r>
              <a:rPr lang="en-US" sz="7700" dirty="0" smtClean="0">
                <a:latin typeface="Baskerville SemiBold"/>
                <a:cs typeface="Baskerville SemiBold"/>
              </a:rPr>
              <a:t>oice </a:t>
            </a:r>
            <a:r>
              <a:rPr lang="en-US" sz="7700" dirty="0">
                <a:latin typeface="Baskerville SemiBold"/>
                <a:cs typeface="Baskerville SemiBold"/>
              </a:rPr>
              <a:t>W</a:t>
            </a:r>
            <a:r>
              <a:rPr lang="en-US" sz="7700" dirty="0" smtClean="0">
                <a:latin typeface="Baskerville SemiBold"/>
                <a:cs typeface="Baskerville SemiBold"/>
              </a:rPr>
              <a:t>ill </a:t>
            </a:r>
            <a:r>
              <a:rPr lang="en-US" sz="7700" dirty="0">
                <a:latin typeface="Baskerville SemiBold"/>
                <a:cs typeface="Baskerville SemiBold"/>
              </a:rPr>
              <a:t>B</a:t>
            </a:r>
            <a:r>
              <a:rPr lang="en-US" sz="7700" dirty="0" smtClean="0">
                <a:latin typeface="Baskerville SemiBold"/>
                <a:cs typeface="Baskerville SemiBold"/>
              </a:rPr>
              <a:t>e </a:t>
            </a:r>
            <a:r>
              <a:rPr lang="en-US" sz="7700" dirty="0">
                <a:latin typeface="Baskerville SemiBold"/>
                <a:cs typeface="Baskerville SemiBold"/>
              </a:rPr>
              <a:t>H</a:t>
            </a:r>
            <a:r>
              <a:rPr lang="en-US" sz="7700" dirty="0" smtClean="0">
                <a:latin typeface="Baskerville SemiBold"/>
                <a:cs typeface="Baskerville SemiBold"/>
              </a:rPr>
              <a:t>eard</a:t>
            </a:r>
            <a:r>
              <a:rPr lang="en-US" sz="7700" dirty="0" smtClean="0">
                <a:latin typeface="Baskerville SemiBold"/>
                <a:cs typeface="Baskerville SemiBold"/>
              </a:rPr>
              <a:t>!</a:t>
            </a:r>
            <a:endParaRPr lang="en-US" sz="7700" dirty="0">
              <a:latin typeface="Baskerville SemiBold"/>
              <a:cs typeface="Baskerville SemiBold"/>
            </a:endParaRPr>
          </a:p>
        </p:txBody>
      </p:sp>
      <p:sp>
        <p:nvSpPr>
          <p:cNvPr id="3" name="Title 2"/>
          <p:cNvSpPr>
            <a:spLocks noGrp="1"/>
          </p:cNvSpPr>
          <p:nvPr>
            <p:ph type="ctrTitle"/>
          </p:nvPr>
        </p:nvSpPr>
        <p:spPr>
          <a:xfrm>
            <a:off x="2066925" y="6934200"/>
            <a:ext cx="6477000" cy="1914144"/>
          </a:xfrm>
        </p:spPr>
        <p:txBody>
          <a:bodyPr/>
          <a:lstStyle/>
          <a:p>
            <a:endParaRPr lang="en-US" dirty="0"/>
          </a:p>
        </p:txBody>
      </p:sp>
      <p:sp>
        <p:nvSpPr>
          <p:cNvPr id="4" name="Subtitle 3"/>
          <p:cNvSpPr>
            <a:spLocks noGrp="1"/>
          </p:cNvSpPr>
          <p:nvPr>
            <p:ph type="subTitle" idx="1"/>
          </p:nvPr>
        </p:nvSpPr>
        <p:spPr>
          <a:xfrm>
            <a:off x="2209800" y="8295132"/>
            <a:ext cx="6477000" cy="1174088"/>
          </a:xfrm>
        </p:spPr>
        <p:txBody>
          <a:bodyPr/>
          <a:lstStyle/>
          <a:p>
            <a:endParaRPr lang="en-US" dirty="0"/>
          </a:p>
        </p:txBody>
      </p:sp>
    </p:spTree>
    <p:extLst>
      <p:ext uri="{BB962C8B-B14F-4D97-AF65-F5344CB8AC3E}">
        <p14:creationId xmlns:p14="http://schemas.microsoft.com/office/powerpoint/2010/main" val="242250913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8500" y="666750"/>
            <a:ext cx="7762875" cy="5355313"/>
          </a:xfrm>
          <a:prstGeom prst="rect">
            <a:avLst/>
          </a:prstGeom>
          <a:noFill/>
        </p:spPr>
        <p:txBody>
          <a:bodyPr wrap="square" rtlCol="0">
            <a:spAutoFit/>
          </a:bodyPr>
          <a:lstStyle/>
          <a:p>
            <a:r>
              <a:rPr lang="en-US" dirty="0" smtClean="0"/>
              <a:t>Cites:</a:t>
            </a:r>
          </a:p>
          <a:p>
            <a:pPr marL="342900" indent="-342900">
              <a:buFont typeface="+mj-lt"/>
              <a:buAutoNum type="arabicPeriod"/>
            </a:pPr>
            <a:r>
              <a:rPr lang="en-US" dirty="0" smtClean="0"/>
              <a:t>http://</a:t>
            </a:r>
            <a:r>
              <a:rPr lang="en-US" dirty="0" err="1" smtClean="0"/>
              <a:t>dwbproductions.hubpages.com</a:t>
            </a:r>
            <a:r>
              <a:rPr lang="en-US" dirty="0" smtClean="0"/>
              <a:t>/hub/Womens-rights-in-the-1800s-America</a:t>
            </a:r>
          </a:p>
          <a:p>
            <a:pPr marL="342900" indent="-342900">
              <a:buFont typeface="+mj-lt"/>
              <a:buAutoNum type="arabicPeriod"/>
            </a:pPr>
            <a:r>
              <a:rPr lang="en-US" dirty="0" smtClean="0"/>
              <a:t>http</a:t>
            </a:r>
            <a:r>
              <a:rPr lang="en-US" dirty="0"/>
              <a:t>://</a:t>
            </a:r>
            <a:r>
              <a:rPr lang="en-US" dirty="0" err="1"/>
              <a:t>griid.org</a:t>
            </a:r>
            <a:r>
              <a:rPr lang="en-US" dirty="0"/>
              <a:t>/2012/07/19/this-day-in-resistance-history-declaration-of-sentiments-at-womens-rights-convention-seneca-falls-1848</a:t>
            </a:r>
            <a:r>
              <a:rPr lang="en-US" dirty="0" smtClean="0"/>
              <a:t>/</a:t>
            </a:r>
            <a:endParaRPr lang="en-US" dirty="0"/>
          </a:p>
          <a:p>
            <a:pPr marL="342900" indent="-342900">
              <a:buFont typeface="+mj-lt"/>
              <a:buAutoNum type="arabicPeriod"/>
            </a:pPr>
            <a:r>
              <a:rPr lang="en-US" dirty="0"/>
              <a:t>https://</a:t>
            </a:r>
            <a:r>
              <a:rPr lang="en-US" dirty="0" err="1"/>
              <a:t>www.nwhm.org</a:t>
            </a:r>
            <a:r>
              <a:rPr lang="en-US" dirty="0"/>
              <a:t>/online-exhibits/</a:t>
            </a:r>
            <a:r>
              <a:rPr lang="en-US" dirty="0" err="1"/>
              <a:t>rightsforwomen</a:t>
            </a:r>
            <a:r>
              <a:rPr lang="en-US" dirty="0"/>
              <a:t>/</a:t>
            </a:r>
            <a:r>
              <a:rPr lang="en-US" dirty="0" err="1" smtClean="0"/>
              <a:t>abolitionandsuffrage.html</a:t>
            </a:r>
            <a:endParaRPr lang="en-US" dirty="0" smtClean="0"/>
          </a:p>
          <a:p>
            <a:pPr marL="342900" indent="-342900">
              <a:buFont typeface="+mj-lt"/>
              <a:buAutoNum type="arabicPeriod"/>
            </a:pPr>
            <a:r>
              <a:rPr lang="en-US" dirty="0"/>
              <a:t>http://</a:t>
            </a:r>
            <a:r>
              <a:rPr lang="en-US" dirty="0" err="1"/>
              <a:t>www.connerprairie.org</a:t>
            </a:r>
            <a:r>
              <a:rPr lang="en-US" dirty="0"/>
              <a:t>/learn-and-do/</a:t>
            </a:r>
            <a:r>
              <a:rPr lang="en-US" dirty="0" err="1"/>
              <a:t>indiana</a:t>
            </a:r>
            <a:r>
              <a:rPr lang="en-US" dirty="0"/>
              <a:t>-history/america-1860-1900/lives-of-</a:t>
            </a:r>
            <a:r>
              <a:rPr lang="en-US" dirty="0" err="1" smtClean="0"/>
              <a:t>women.aspx</a:t>
            </a:r>
            <a:endParaRPr lang="en-US" dirty="0" smtClean="0"/>
          </a:p>
          <a:p>
            <a:pPr marL="342900" indent="-342900">
              <a:buFont typeface="+mj-lt"/>
              <a:buAutoNum type="arabicPeriod"/>
            </a:pPr>
            <a:r>
              <a:rPr lang="en-US" dirty="0"/>
              <a:t>http://</a:t>
            </a:r>
            <a:r>
              <a:rPr lang="en-US" dirty="0" err="1"/>
              <a:t>chnm.gmu.edu</a:t>
            </a:r>
            <a:r>
              <a:rPr lang="en-US" dirty="0"/>
              <a:t>/exploring/19thcentury/</a:t>
            </a:r>
            <a:r>
              <a:rPr lang="en-US" dirty="0" err="1"/>
              <a:t>womenandequality</a:t>
            </a:r>
            <a:r>
              <a:rPr lang="en-US" dirty="0" smtClean="0"/>
              <a:t>/</a:t>
            </a:r>
          </a:p>
          <a:p>
            <a:pPr marL="342900" indent="-342900">
              <a:buFont typeface="+mj-lt"/>
              <a:buAutoNum type="arabicPeriod"/>
            </a:pPr>
            <a:r>
              <a:rPr lang="en-US" dirty="0"/>
              <a:t>http://</a:t>
            </a:r>
            <a:r>
              <a:rPr lang="en-US" dirty="0" err="1"/>
              <a:t>www.wic.org</a:t>
            </a:r>
            <a:r>
              <a:rPr lang="en-US" dirty="0"/>
              <a:t>/</a:t>
            </a:r>
            <a:r>
              <a:rPr lang="en-US" dirty="0" err="1"/>
              <a:t>misc</a:t>
            </a:r>
            <a:r>
              <a:rPr lang="en-US" dirty="0"/>
              <a:t>/</a:t>
            </a:r>
            <a:r>
              <a:rPr lang="en-US" dirty="0" err="1" smtClean="0"/>
              <a:t>history.htm</a:t>
            </a:r>
            <a:endParaRPr lang="en-US" dirty="0" smtClean="0"/>
          </a:p>
          <a:p>
            <a:pPr marL="342900" indent="-342900">
              <a:buFont typeface="+mj-lt"/>
              <a:buAutoNum type="arabicPeriod"/>
            </a:pPr>
            <a:r>
              <a:rPr lang="en-US" dirty="0"/>
              <a:t>http://</a:t>
            </a:r>
            <a:r>
              <a:rPr lang="en-US" dirty="0" err="1"/>
              <a:t>www.npg.si.edu</a:t>
            </a:r>
            <a:r>
              <a:rPr lang="en-US" dirty="0"/>
              <a:t>/col/</a:t>
            </a:r>
            <a:r>
              <a:rPr lang="en-US" dirty="0" err="1"/>
              <a:t>seneca</a:t>
            </a:r>
            <a:r>
              <a:rPr lang="en-US" dirty="0"/>
              <a:t>/senfalls1.</a:t>
            </a:r>
            <a:r>
              <a:rPr lang="en-US" dirty="0" smtClean="0"/>
              <a:t>htm</a:t>
            </a:r>
          </a:p>
          <a:p>
            <a:pPr marL="342900" indent="-342900">
              <a:buFont typeface="+mj-lt"/>
              <a:buAutoNum type="arabicPeriod"/>
            </a:pPr>
            <a:r>
              <a:rPr lang="en-US" dirty="0"/>
              <a:t>https://</a:t>
            </a:r>
            <a:r>
              <a:rPr lang="en-US" dirty="0" err="1"/>
              <a:t>www.marxists.org</a:t>
            </a:r>
            <a:r>
              <a:rPr lang="en-US" dirty="0"/>
              <a:t>/archive/</a:t>
            </a:r>
            <a:r>
              <a:rPr lang="en-US" dirty="0" err="1"/>
              <a:t>marx</a:t>
            </a:r>
            <a:r>
              <a:rPr lang="en-US" dirty="0"/>
              <a:t>/works/1848/communist-manifesto</a:t>
            </a:r>
            <a:r>
              <a:rPr lang="en-US" dirty="0" smtClean="0"/>
              <a:t>/</a:t>
            </a:r>
          </a:p>
          <a:p>
            <a:pPr marL="342900" indent="-342900">
              <a:buFont typeface="+mj-lt"/>
              <a:buAutoNum type="arabicPeriod"/>
            </a:pPr>
            <a:r>
              <a:rPr lang="en-US" sz="1700" dirty="0"/>
              <a:t>Broomfield, Andrea, </a:t>
            </a:r>
            <a:r>
              <a:rPr lang="en-US" sz="1700" dirty="0" smtClean="0"/>
              <a:t>and Mitchell, Sally. </a:t>
            </a:r>
            <a:r>
              <a:rPr lang="en-US" sz="1700" i="1" dirty="0"/>
              <a:t>Prose by Victorian Women: An Anthology</a:t>
            </a:r>
            <a:r>
              <a:rPr lang="en-US" sz="1700" dirty="0" smtClean="0"/>
              <a:t>.</a:t>
            </a:r>
          </a:p>
          <a:p>
            <a:r>
              <a:rPr lang="en-US" sz="1700" dirty="0" smtClean="0"/>
              <a:t>	</a:t>
            </a:r>
            <a:r>
              <a:rPr lang="en-US" sz="1700" dirty="0"/>
              <a:t> </a:t>
            </a:r>
            <a:r>
              <a:rPr lang="en-US" sz="1700" dirty="0" smtClean="0"/>
              <a:t>    New </a:t>
            </a:r>
            <a:r>
              <a:rPr lang="en-US" sz="1700" dirty="0"/>
              <a:t>York: Garland Pub., 1996. Print.</a:t>
            </a:r>
            <a:endParaRPr lang="en-US" sz="1700" dirty="0" smtClean="0"/>
          </a:p>
          <a:p>
            <a:pPr marL="342900" indent="-342900">
              <a:buFont typeface="+mj-lt"/>
              <a:buAutoNum type="arabicPeriod"/>
            </a:pPr>
            <a:endParaRPr lang="en-US" sz="1700" dirty="0" smtClean="0"/>
          </a:p>
          <a:p>
            <a:pPr marL="342900" indent="-342900">
              <a:buFont typeface="+mj-lt"/>
              <a:buAutoNum type="arabicPeriod"/>
            </a:pPr>
            <a:endParaRPr lang="en-US" dirty="0" smtClean="0"/>
          </a:p>
          <a:p>
            <a:pPr marL="342900" indent="-342900">
              <a:buFont typeface="+mj-lt"/>
              <a:buAutoNum type="arabicPeriod"/>
            </a:pPr>
            <a:endParaRPr lang="en-US" dirty="0"/>
          </a:p>
          <a:p>
            <a:pPr marL="342900" indent="-342900">
              <a:buFont typeface="+mj-lt"/>
              <a:buAutoNum type="arabicPeriod"/>
            </a:pPr>
            <a:endParaRPr lang="en-US" dirty="0"/>
          </a:p>
        </p:txBody>
      </p:sp>
    </p:spTree>
    <p:extLst>
      <p:ext uri="{BB962C8B-B14F-4D97-AF65-F5344CB8AC3E}">
        <p14:creationId xmlns:p14="http://schemas.microsoft.com/office/powerpoint/2010/main" val="397464229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2567</TotalTime>
  <Words>1087</Words>
  <Application>Microsoft Macintosh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Inkwell</vt:lpstr>
      <vt:lpstr>Thy Voice</vt:lpstr>
      <vt:lpstr>The Women’s Struggle for Equality…</vt:lpstr>
      <vt:lpstr>There are three things we must fight for! </vt:lpstr>
      <vt:lpstr>I: Education</vt:lpstr>
      <vt:lpstr>II: Our Rights</vt:lpstr>
      <vt:lpstr>III: Our Freedoms</vt:lpstr>
      <vt:lpstr>This is the year we will create change! Support us and never stop fighting for what we deserve! We can revolutionize history!!</vt:lpstr>
      <vt:lpstr>PowerPoint Presentation</vt:lpstr>
      <vt:lpstr>PowerPoint Presentation</vt:lpstr>
    </vt:vector>
  </TitlesOfParts>
  <Company>Sonoma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SSU Lab User</dc:creator>
  <cp:lastModifiedBy>Madeline Day</cp:lastModifiedBy>
  <cp:revision>48</cp:revision>
  <dcterms:created xsi:type="dcterms:W3CDTF">2014-11-06T18:50:50Z</dcterms:created>
  <dcterms:modified xsi:type="dcterms:W3CDTF">2014-12-06T07:44:30Z</dcterms:modified>
</cp:coreProperties>
</file>